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9"/>
  </p:notesMasterIdLst>
  <p:sldIdLst>
    <p:sldId id="374" r:id="rId3"/>
    <p:sldId id="429" r:id="rId4"/>
    <p:sldId id="379" r:id="rId5"/>
    <p:sldId id="431" r:id="rId6"/>
    <p:sldId id="404" r:id="rId7"/>
    <p:sldId id="387" r:id="rId8"/>
  </p:sldIdLst>
  <p:sldSz cx="12192000" cy="6858000"/>
  <p:notesSz cx="6858000" cy="9144000"/>
  <p:embeddedFontLst>
    <p:embeddedFont>
      <p:font typeface="微软雅黑 Light" panose="020B0502040204020203" pitchFamily="34" charset="-122"/>
      <p:regular r:id="rId10"/>
    </p:embeddedFont>
    <p:embeddedFont>
      <p:font typeface="等线" panose="02010600030101010101" pitchFamily="2" charset="-122"/>
      <p:regular r:id="rId11"/>
      <p:bold r:id="rId12"/>
    </p:embeddedFont>
    <p:embeddedFont>
      <p:font typeface="思源黑体 CN Bold" panose="020B0800000000000000" pitchFamily="34" charset="-122"/>
      <p:bold r:id="rId13"/>
    </p:embeddedFont>
    <p:embeddedFont>
      <p:font typeface="思源黑体 CN ExtraLight" panose="020B0200000000000000" pitchFamily="34" charset="-122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FA1EA9-39C5-4FBB-BD38-F2155FDA8438}">
          <p14:sldIdLst>
            <p14:sldId id="374"/>
            <p14:sldId id="429"/>
            <p14:sldId id="379"/>
            <p14:sldId id="431"/>
            <p14:sldId id="404"/>
            <p14:sldId id="387"/>
          </p14:sldIdLst>
        </p14:section>
        <p14:section name="关于@Simon_阿文" id="{C3636214-6FF0-451F-B0B9-FD4BCA0246F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12"/>
    <a:srgbClr val="131317"/>
    <a:srgbClr val="FAF8F4"/>
    <a:srgbClr val="D53D1B"/>
    <a:srgbClr val="373743"/>
    <a:srgbClr val="7E7E9B"/>
    <a:srgbClr val="6A9633"/>
    <a:srgbClr val="BACC57"/>
    <a:srgbClr val="FFC000"/>
    <a:srgbClr val="EAC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8" autoAdjust="0"/>
    <p:restoredTop sz="95327" autoAdjust="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>
        <p:guide orient="horz" pos="2160"/>
        <p:guide pos="55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6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 w="12700">
              <a:gradFill>
                <a:gsLst>
                  <a:gs pos="0">
                    <a:schemeClr val="accent1">
                      <a:lumMod val="75000"/>
                    </a:schemeClr>
                  </a:gs>
                  <a:gs pos="47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3000000" scaled="0"/>
              </a:gradFill>
            </a:ln>
            <a:effectLst/>
          </c:spPr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32</c:v>
                </c:pt>
                <c:pt idx="2">
                  <c:v>36</c:v>
                </c:pt>
                <c:pt idx="3">
                  <c:v>28</c:v>
                </c:pt>
                <c:pt idx="4">
                  <c:v>25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5-4B29-8B68-E5E7C81DE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6391440"/>
        <c:axId val="906389800"/>
      </c:radarChart>
      <c:catAx>
        <c:axId val="906391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06389800"/>
        <c:crosses val="autoZero"/>
        <c:auto val="1"/>
        <c:lblAlgn val="ctr"/>
        <c:lblOffset val="100"/>
        <c:noMultiLvlLbl val="0"/>
      </c:catAx>
      <c:valAx>
        <c:axId val="906389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6391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FDE79D-0684-46E3-B05E-7E9D1039D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FDE79D-0684-46E3-B05E-7E9D1039D8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14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9FBAF8-CBE2-485C-AEEE-E97050A2FE4D}"/>
              </a:ext>
            </a:extLst>
          </p:cNvPr>
          <p:cNvSpPr/>
          <p:nvPr userDrawn="1"/>
        </p:nvSpPr>
        <p:spPr>
          <a:xfrm>
            <a:off x="152400" y="162560"/>
            <a:ext cx="11887200" cy="6532881"/>
          </a:xfrm>
          <a:prstGeom prst="rect">
            <a:avLst/>
          </a:prstGeom>
          <a:noFill/>
          <a:ln w="0">
            <a:gradFill>
              <a:gsLst>
                <a:gs pos="0">
                  <a:srgbClr val="C35850"/>
                </a:gs>
                <a:gs pos="15000">
                  <a:srgbClr val="F8A59C"/>
                </a:gs>
                <a:gs pos="50000">
                  <a:srgbClr val="C35850"/>
                </a:gs>
                <a:gs pos="100000">
                  <a:srgbClr val="F37367"/>
                </a:gs>
                <a:gs pos="74000">
                  <a:srgbClr val="E16358"/>
                </a:gs>
                <a:gs pos="62000">
                  <a:srgbClr val="F69085"/>
                </a:gs>
              </a:gsLst>
              <a:lin ang="8100000" scaled="0"/>
            </a:gra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344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0" y="0"/>
            <a:ext cx="12192000" cy="6834851"/>
            <a:chOff x="0" y="0"/>
            <a:chExt cx="12192000" cy="683485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0" y="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0" y="68348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0" y="136697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0" y="2050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0" y="273394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341742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0" y="410091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478439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5467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6151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6834851"/>
              <a:ext cx="12192000" cy="0"/>
            </a:xfrm>
            <a:prstGeom prst="line">
              <a:avLst/>
            </a:prstGeom>
            <a:ln>
              <a:solidFill>
                <a:schemeClr val="bg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861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9700818-D35B-42F6-94A0-888068DE3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3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65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74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30BC86-0430-4EEB-B120-67BDC4EFD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5445864-0225-4389-9475-E72C1E8D1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E7ADA6-D241-49D7-B614-950C0ACFB9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6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DA56C53-109B-4FEA-BCC3-8C27B035E2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17E51A-471F-4B82-9864-E32CCF70C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4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17E51A-471F-4B82-9864-E32CCF70C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682" r:id="rId4"/>
    <p:sldLayoutId id="2147483689" r:id="rId5"/>
    <p:sldLayoutId id="2147483679" r:id="rId6"/>
    <p:sldLayoutId id="2147483683" r:id="rId7"/>
    <p:sldLayoutId id="2147483686" r:id="rId8"/>
    <p:sldLayoutId id="2147483687" r:id="rId9"/>
    <p:sldLayoutId id="2147483684" r:id="rId10"/>
    <p:sldLayoutId id="2147483688" r:id="rId11"/>
    <p:sldLayoutId id="2147483680" r:id="rId12"/>
    <p:sldLayoutId id="2147483657" r:id="rId13"/>
    <p:sldLayoutId id="2147483650" r:id="rId14"/>
    <p:sldLayoutId id="2147483681" r:id="rId15"/>
    <p:sldLayoutId id="2147483658" r:id="rId16"/>
    <p:sldLayoutId id="21474836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327C5D-6BB4-4DB0-AC09-6FCB05F5A99F}"/>
              </a:ext>
            </a:extLst>
          </p:cNvPr>
          <p:cNvSpPr txBox="1"/>
          <p:nvPr/>
        </p:nvSpPr>
        <p:spPr>
          <a:xfrm>
            <a:off x="1852674" y="2673208"/>
            <a:ext cx="2127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非 宅</a:t>
            </a:r>
            <a:endParaRPr lang="en-US" altLang="zh-CN" sz="6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BE1CAC-FB18-4EC6-882A-EE61E135E9D2}"/>
              </a:ext>
            </a:extLst>
          </p:cNvPr>
          <p:cNvCxnSpPr>
            <a:cxnSpLocks/>
          </p:cNvCxnSpPr>
          <p:nvPr/>
        </p:nvCxnSpPr>
        <p:spPr>
          <a:xfrm>
            <a:off x="1169173" y="3781204"/>
            <a:ext cx="7037277" cy="0"/>
          </a:xfrm>
          <a:prstGeom prst="line">
            <a:avLst/>
          </a:prstGeom>
          <a:noFill/>
          <a:ln w="0">
            <a:gradFill>
              <a:gsLst>
                <a:gs pos="0">
                  <a:schemeClr val="tx1">
                    <a:alpha val="39000"/>
                  </a:schemeClr>
                </a:gs>
                <a:gs pos="57000">
                  <a:srgbClr val="F8A59C">
                    <a:alpha val="29000"/>
                  </a:srgbClr>
                </a:gs>
                <a:gs pos="76000">
                  <a:srgbClr val="C35850">
                    <a:alpha val="41000"/>
                  </a:srgbClr>
                </a:gs>
                <a:gs pos="100000">
                  <a:srgbClr val="E16358">
                    <a:alpha val="41000"/>
                  </a:srgbClr>
                </a:gs>
              </a:gsLst>
              <a:lin ang="10800000" scaled="0"/>
            </a:gradFill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AB55068-476A-4DF9-82CB-4E2ABD8DE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30" y="1499981"/>
            <a:ext cx="3858038" cy="385803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42D7CC5-D125-442F-9250-BFFDFAB48446}"/>
              </a:ext>
            </a:extLst>
          </p:cNvPr>
          <p:cNvCxnSpPr>
            <a:cxnSpLocks/>
          </p:cNvCxnSpPr>
          <p:nvPr/>
        </p:nvCxnSpPr>
        <p:spPr>
          <a:xfrm>
            <a:off x="7532846" y="1720491"/>
            <a:ext cx="3183152" cy="0"/>
          </a:xfrm>
          <a:prstGeom prst="line">
            <a:avLst/>
          </a:prstGeom>
          <a:noFill/>
          <a:ln w="0">
            <a:gradFill>
              <a:gsLst>
                <a:gs pos="0">
                  <a:schemeClr val="tx1">
                    <a:alpha val="39000"/>
                  </a:schemeClr>
                </a:gs>
                <a:gs pos="57000">
                  <a:srgbClr val="F8A59C">
                    <a:alpha val="29000"/>
                  </a:srgbClr>
                </a:gs>
                <a:gs pos="76000">
                  <a:srgbClr val="C35850">
                    <a:alpha val="41000"/>
                  </a:srgbClr>
                </a:gs>
                <a:gs pos="100000">
                  <a:srgbClr val="E16358">
                    <a:alpha val="41000"/>
                  </a:srgbClr>
                </a:gs>
              </a:gsLst>
              <a:lin ang="10800000" scaled="0"/>
            </a:gradFill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5612FFB-B0C9-4883-A8C7-E49D61820E21}"/>
              </a:ext>
            </a:extLst>
          </p:cNvPr>
          <p:cNvCxnSpPr>
            <a:cxnSpLocks/>
          </p:cNvCxnSpPr>
          <p:nvPr/>
        </p:nvCxnSpPr>
        <p:spPr>
          <a:xfrm>
            <a:off x="9719828" y="1219199"/>
            <a:ext cx="0" cy="1819883"/>
          </a:xfrm>
          <a:prstGeom prst="line">
            <a:avLst/>
          </a:prstGeom>
          <a:noFill/>
          <a:ln w="0">
            <a:gradFill>
              <a:gsLst>
                <a:gs pos="0">
                  <a:schemeClr val="tx1">
                    <a:alpha val="39000"/>
                  </a:schemeClr>
                </a:gs>
                <a:gs pos="57000">
                  <a:srgbClr val="F8A59C">
                    <a:alpha val="29000"/>
                  </a:srgbClr>
                </a:gs>
                <a:gs pos="76000">
                  <a:srgbClr val="C35850">
                    <a:alpha val="41000"/>
                  </a:srgbClr>
                </a:gs>
                <a:gs pos="100000">
                  <a:srgbClr val="E16358">
                    <a:alpha val="41000"/>
                  </a:srgbClr>
                </a:gs>
              </a:gsLst>
              <a:lin ang="10800000" scaled="0"/>
            </a:gradFill>
          </a:ln>
        </p:spPr>
      </p:cxnSp>
    </p:spTree>
    <p:extLst>
      <p:ext uri="{BB962C8B-B14F-4D97-AF65-F5344CB8AC3E}">
        <p14:creationId xmlns:p14="http://schemas.microsoft.com/office/powerpoint/2010/main" val="121678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>
            <p:extLst/>
          </p:nvPr>
        </p:nvGraphicFramePr>
        <p:xfrm>
          <a:off x="1279038" y="1584465"/>
          <a:ext cx="4274655" cy="4274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8" name="文本框 117">
            <a:extLst>
              <a:ext uri="{FF2B5EF4-FFF2-40B4-BE49-F238E27FC236}">
                <a16:creationId xmlns:a16="http://schemas.microsoft.com/office/drawing/2014/main" id="{D709D5C5-D18A-4CF2-91E7-D293928E828C}"/>
              </a:ext>
            </a:extLst>
          </p:cNvPr>
          <p:cNvSpPr txBox="1"/>
          <p:nvPr/>
        </p:nvSpPr>
        <p:spPr>
          <a:xfrm>
            <a:off x="7506889" y="1620459"/>
            <a:ext cx="1855418" cy="59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l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如何改变？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0624" y="1785048"/>
            <a:ext cx="3791481" cy="3873492"/>
            <a:chOff x="1649082" y="3079648"/>
            <a:chExt cx="2658522" cy="2716027"/>
          </a:xfrm>
          <a:noFill/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1649082" y="3116424"/>
              <a:ext cx="2658522" cy="2650747"/>
            </a:xfrm>
            <a:prstGeom prst="ellipse">
              <a:avLst/>
            </a:prstGeom>
            <a:grpFill/>
            <a:ln w="25400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1838755" y="3305319"/>
              <a:ext cx="2279178" cy="2272957"/>
            </a:xfrm>
            <a:prstGeom prst="ellips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2028426" y="3494992"/>
              <a:ext cx="1899055" cy="1893613"/>
            </a:xfrm>
            <a:prstGeom prst="ellips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218099" y="3683885"/>
              <a:ext cx="1519710" cy="1515823"/>
            </a:xfrm>
            <a:prstGeom prst="ellips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408549" y="3874336"/>
              <a:ext cx="1138812" cy="1134924"/>
            </a:xfrm>
            <a:prstGeom prst="ellipse">
              <a:avLst/>
            </a:prstGeom>
            <a:grpFill/>
            <a:ln w="25400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2788670" y="4252903"/>
              <a:ext cx="379344" cy="377789"/>
            </a:xfrm>
            <a:prstGeom prst="ellipse">
              <a:avLst/>
            </a:prstGeom>
            <a:grpFill/>
            <a:ln w="25400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 flipV="1">
              <a:off x="2978343" y="3116424"/>
              <a:ext cx="0" cy="1325374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2978343" y="3779499"/>
              <a:ext cx="1151249" cy="662298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2978343" y="4441798"/>
              <a:ext cx="1151249" cy="662298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2978343" y="4441798"/>
              <a:ext cx="0" cy="1325374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 flipH="1">
              <a:off x="1827094" y="4441798"/>
              <a:ext cx="1151249" cy="662298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 flipH="1" flipV="1">
              <a:off x="1827094" y="3779499"/>
              <a:ext cx="1151249" cy="662298"/>
            </a:xfrm>
            <a:prstGeom prst="line">
              <a:avLst/>
            </a:prstGeom>
            <a:grpFill/>
            <a:ln w="9525" cap="flat">
              <a:solidFill>
                <a:schemeClr val="bg1">
                  <a:alpha val="6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7" name="椭圆 46"/>
            <p:cNvSpPr/>
            <p:nvPr/>
          </p:nvSpPr>
          <p:spPr>
            <a:xfrm>
              <a:off x="2941953" y="3079648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093592" y="3745481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103752" y="5062593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781966" y="5062593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92126" y="3745481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941953" y="5723675"/>
              <a:ext cx="72000" cy="72000"/>
            </a:xfrm>
            <a:prstGeom prst="ellipse">
              <a:avLst/>
            </a:prstGeom>
            <a:grpFill/>
            <a:ln>
              <a:solidFill>
                <a:schemeClr val="bg1">
                  <a:alpha val="6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066994" y="1298380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消极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5081280" y="24240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拖延症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6145CB48-037F-4832-9DC4-56CD323C007E}"/>
              </a:ext>
            </a:extLst>
          </p:cNvPr>
          <p:cNvSpPr txBox="1"/>
          <p:nvPr/>
        </p:nvSpPr>
        <p:spPr>
          <a:xfrm>
            <a:off x="5178742" y="4575492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宅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1B6C5BC-173E-4854-9602-C327AA6F6446}"/>
              </a:ext>
            </a:extLst>
          </p:cNvPr>
          <p:cNvSpPr txBox="1"/>
          <p:nvPr/>
        </p:nvSpPr>
        <p:spPr>
          <a:xfrm>
            <a:off x="1221585" y="4664388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丧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E6246E71-20DA-489C-AAE3-B1632AA54C2B}"/>
              </a:ext>
            </a:extLst>
          </p:cNvPr>
          <p:cNvSpPr txBox="1"/>
          <p:nvPr/>
        </p:nvSpPr>
        <p:spPr>
          <a:xfrm>
            <a:off x="3067002" y="575275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颓废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8D8319D-BB34-4212-A457-3210A6BB2C3C}"/>
              </a:ext>
            </a:extLst>
          </p:cNvPr>
          <p:cNvSpPr txBox="1"/>
          <p:nvPr/>
        </p:nvSpPr>
        <p:spPr>
          <a:xfrm>
            <a:off x="1066838" y="24240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懒癌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042BCA-3C66-487A-9041-B97BAB3CA953}"/>
              </a:ext>
            </a:extLst>
          </p:cNvPr>
          <p:cNvSpPr txBox="1"/>
          <p:nvPr/>
        </p:nvSpPr>
        <p:spPr>
          <a:xfrm>
            <a:off x="447064" y="280339"/>
            <a:ext cx="1412486" cy="447943"/>
          </a:xfrm>
          <a:prstGeom prst="rect">
            <a:avLst/>
          </a:prstGeom>
          <a:noFill/>
          <a:ln w="0">
            <a:gradFill>
              <a:gsLst>
                <a:gs pos="0">
                  <a:schemeClr val="bg1">
                    <a:lumMod val="65000"/>
                    <a:alpha val="41000"/>
                  </a:schemeClr>
                </a:gs>
                <a:gs pos="44000">
                  <a:schemeClr val="tx1">
                    <a:lumMod val="75000"/>
                    <a:lumOff val="25000"/>
                    <a:alpha val="48000"/>
                  </a:schemeClr>
                </a:gs>
                <a:gs pos="76000">
                  <a:schemeClr val="bg1">
                    <a:lumMod val="75000"/>
                    <a:alpha val="52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8400000" scaled="0"/>
            </a:gradFill>
          </a:ln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000" dirty="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目标用户</a:t>
            </a:r>
          </a:p>
        </p:txBody>
      </p:sp>
      <p:cxnSp>
        <p:nvCxnSpPr>
          <p:cNvPr id="64" name="直接连接符 6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2CFF7F1-DC8E-43CE-A378-5D9638C91B0A}"/>
              </a:ext>
            </a:extLst>
          </p:cNvPr>
          <p:cNvCxnSpPr>
            <a:cxnSpLocks/>
          </p:cNvCxnSpPr>
          <p:nvPr/>
        </p:nvCxnSpPr>
        <p:spPr>
          <a:xfrm>
            <a:off x="7295861" y="2555182"/>
            <a:ext cx="0" cy="2758090"/>
          </a:xfrm>
          <a:prstGeom prst="line">
            <a:avLst/>
          </a:prstGeom>
          <a:ln>
            <a:gradFill>
              <a:gsLst>
                <a:gs pos="0">
                  <a:srgbClr val="EBEBEB"/>
                </a:gs>
                <a:gs pos="100000">
                  <a:srgbClr val="FDFDFD"/>
                </a:gs>
                <a:gs pos="47000">
                  <a:schemeClr val="accent2"/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4EAE6FD-6E20-4C7C-ACDA-EAE6B8BED04D}"/>
              </a:ext>
            </a:extLst>
          </p:cNvPr>
          <p:cNvSpPr/>
          <p:nvPr/>
        </p:nvSpPr>
        <p:spPr>
          <a:xfrm>
            <a:off x="7226258" y="2906954"/>
            <a:ext cx="139207" cy="139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6" name="椭圆 6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0A9AD42-7026-48DB-82A4-30C1927FD290}"/>
              </a:ext>
            </a:extLst>
          </p:cNvPr>
          <p:cNvSpPr/>
          <p:nvPr/>
        </p:nvSpPr>
        <p:spPr>
          <a:xfrm>
            <a:off x="7226258" y="3795020"/>
            <a:ext cx="139207" cy="139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7" name="椭圆 6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462406A-DD33-43C1-8771-C26CAA022680}"/>
              </a:ext>
            </a:extLst>
          </p:cNvPr>
          <p:cNvSpPr/>
          <p:nvPr/>
        </p:nvSpPr>
        <p:spPr>
          <a:xfrm>
            <a:off x="7226258" y="4707107"/>
            <a:ext cx="139207" cy="1392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6E06AE-399A-458E-89CD-19AE25AF99FA}"/>
              </a:ext>
            </a:extLst>
          </p:cNvPr>
          <p:cNvSpPr txBox="1"/>
          <p:nvPr/>
        </p:nvSpPr>
        <p:spPr>
          <a:xfrm>
            <a:off x="7506889" y="2745556"/>
            <a:ext cx="1855418" cy="4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l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1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逃离温巢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7D10742-E2C5-4E1A-8B80-A7549FCED758}"/>
              </a:ext>
            </a:extLst>
          </p:cNvPr>
          <p:cNvSpPr txBox="1"/>
          <p:nvPr/>
        </p:nvSpPr>
        <p:spPr>
          <a:xfrm>
            <a:off x="7506888" y="3624056"/>
            <a:ext cx="3463527" cy="4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l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2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具化目标，养成优秀习惯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BA6EBD7-006A-4757-94DB-A67472ADA089}"/>
              </a:ext>
            </a:extLst>
          </p:cNvPr>
          <p:cNvSpPr txBox="1"/>
          <p:nvPr/>
        </p:nvSpPr>
        <p:spPr>
          <a:xfrm>
            <a:off x="7506887" y="4523664"/>
            <a:ext cx="3463527" cy="4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l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3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监督机制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52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65" grpId="0" animBg="1"/>
      <p:bldP spid="66" grpId="0" animBg="1"/>
      <p:bldP spid="67" grpId="0" animBg="1"/>
      <p:bldP spid="68" grpId="0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009D82-ADB0-4D1C-A4C9-C047499B6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9" y="2057401"/>
            <a:ext cx="2213113" cy="2213113"/>
          </a:xfrm>
          <a:prstGeom prst="rect">
            <a:avLst/>
          </a:prstGeom>
          <a:ln>
            <a:solidFill>
              <a:srgbClr val="FAF8F4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B7F43F-A30A-4C6B-BCF2-C30430D0A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78" y="2057401"/>
            <a:ext cx="2214000" cy="221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298F11-6191-4790-A3A7-0A84CF8BC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95" y="2056514"/>
            <a:ext cx="2214000" cy="221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EE1728-E788-40C4-85E5-47FB8ABA56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713" y="2056514"/>
            <a:ext cx="2214000" cy="221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D0F293-F7FA-4D46-9B93-54FC28B9ED1D}"/>
              </a:ext>
            </a:extLst>
          </p:cNvPr>
          <p:cNvSpPr txBox="1"/>
          <p:nvPr/>
        </p:nvSpPr>
        <p:spPr>
          <a:xfrm>
            <a:off x="652669" y="465870"/>
            <a:ext cx="1381737" cy="590162"/>
          </a:xfrm>
          <a:prstGeom prst="rect">
            <a:avLst/>
          </a:prstGeom>
          <a:noFill/>
          <a:ln w="0">
            <a:gradFill>
              <a:gsLst>
                <a:gs pos="0">
                  <a:schemeClr val="bg1">
                    <a:lumMod val="65000"/>
                    <a:alpha val="41000"/>
                  </a:schemeClr>
                </a:gs>
                <a:gs pos="44000">
                  <a:schemeClr val="tx1">
                    <a:lumMod val="75000"/>
                    <a:lumOff val="25000"/>
                    <a:alpha val="48000"/>
                  </a:schemeClr>
                </a:gs>
                <a:gs pos="76000">
                  <a:schemeClr val="bg1">
                    <a:lumMod val="75000"/>
                    <a:alpha val="52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8400000" scaled="0"/>
            </a:gradFill>
          </a:ln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非宅   </a:t>
            </a:r>
          </a:p>
        </p:txBody>
      </p:sp>
      <p:sp>
        <p:nvSpPr>
          <p:cNvPr id="14" name="矩形 1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A6F4655-9277-4806-A88B-4EEA148A423B}"/>
              </a:ext>
            </a:extLst>
          </p:cNvPr>
          <p:cNvSpPr/>
          <p:nvPr/>
        </p:nvSpPr>
        <p:spPr>
          <a:xfrm>
            <a:off x="2660748" y="5617786"/>
            <a:ext cx="7013340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通过汲取能量，人物的形象慢慢从颓废变得活泼</a:t>
            </a:r>
            <a:endParaRPr lang="en-US" altLang="zh-CN" dirty="0">
              <a:gradFill>
                <a:gsLst>
                  <a:gs pos="70000">
                    <a:schemeClr val="bg1">
                      <a:lumMod val="65000"/>
                    </a:schemeClr>
                  </a:gs>
                  <a:gs pos="15000">
                    <a:schemeClr val="tx1">
                      <a:lumMod val="65000"/>
                      <a:lumOff val="35000"/>
                    </a:schemeClr>
                  </a:gs>
                </a:gsLst>
                <a:lin ang="96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当检测到某段时间没有能量汲取时，人物的形象又会慢慢变得颓废</a:t>
            </a:r>
          </a:p>
        </p:txBody>
      </p:sp>
      <p:sp>
        <p:nvSpPr>
          <p:cNvPr id="15" name="自由: 形状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4527A73-5F33-490E-B9CC-73F107FA47B7}"/>
              </a:ext>
            </a:extLst>
          </p:cNvPr>
          <p:cNvSpPr/>
          <p:nvPr/>
        </p:nvSpPr>
        <p:spPr>
          <a:xfrm rot="10800000">
            <a:off x="1800969" y="5049881"/>
            <a:ext cx="589350" cy="5632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自由: 形状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D6B598A-AEBD-47E4-BB7E-BD2A82FCEE96}"/>
              </a:ext>
            </a:extLst>
          </p:cNvPr>
          <p:cNvSpPr/>
          <p:nvPr/>
        </p:nvSpPr>
        <p:spPr>
          <a:xfrm>
            <a:off x="9875885" y="6041112"/>
            <a:ext cx="350828" cy="33528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solidFill>
            <a:srgbClr val="474747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15CC9F92-7509-4948-9F63-189BF6A30E56}"/>
              </a:ext>
            </a:extLst>
          </p:cNvPr>
          <p:cNvSpPr txBox="1"/>
          <p:nvPr/>
        </p:nvSpPr>
        <p:spPr>
          <a:xfrm>
            <a:off x="807286" y="1261756"/>
            <a:ext cx="9367308" cy="879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鼓励积极外出、跑步、运动、健身。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Android4.4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以上提供的计步传感器来统计用户每天步行次数，根据次数获得能量奖励。</a:t>
            </a:r>
          </a:p>
        </p:txBody>
      </p:sp>
      <p:sp>
        <p:nvSpPr>
          <p:cNvPr id="24" name="文本框 23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AF54A47B-20FC-40F0-9914-9A185C1AD361}"/>
              </a:ext>
            </a:extLst>
          </p:cNvPr>
          <p:cNvSpPr txBox="1"/>
          <p:nvPr/>
        </p:nvSpPr>
        <p:spPr>
          <a:xfrm>
            <a:off x="771699" y="598069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逃离温巢</a:t>
            </a:r>
          </a:p>
        </p:txBody>
      </p:sp>
      <p:sp>
        <p:nvSpPr>
          <p:cNvPr id="32" name="文本框 31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A29B8921-35F1-4AEF-90E5-A2791D4D9603}"/>
              </a:ext>
            </a:extLst>
          </p:cNvPr>
          <p:cNvSpPr txBox="1"/>
          <p:nvPr/>
        </p:nvSpPr>
        <p:spPr>
          <a:xfrm>
            <a:off x="807286" y="3085411"/>
            <a:ext cx="6027612" cy="879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制定每天的计划表。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在当天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24:00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前进行计划打卡，根据完成度获得能量奖励。</a:t>
            </a:r>
          </a:p>
        </p:txBody>
      </p:sp>
      <p:sp>
        <p:nvSpPr>
          <p:cNvPr id="33" name="文本框 32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BF1C8FDE-C353-4AEE-AC69-B8B1CC03096A}"/>
              </a:ext>
            </a:extLst>
          </p:cNvPr>
          <p:cNvSpPr txBox="1"/>
          <p:nvPr/>
        </p:nvSpPr>
        <p:spPr>
          <a:xfrm>
            <a:off x="771699" y="2421724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具化目标，养成优秀习惯</a:t>
            </a:r>
          </a:p>
        </p:txBody>
      </p:sp>
      <p:sp>
        <p:nvSpPr>
          <p:cNvPr id="35" name="文本框 34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7AAA2BDF-B494-403E-88BD-4C2417327E56}"/>
              </a:ext>
            </a:extLst>
          </p:cNvPr>
          <p:cNvSpPr txBox="1"/>
          <p:nvPr/>
        </p:nvSpPr>
        <p:spPr>
          <a:xfrm>
            <a:off x="807286" y="4927467"/>
            <a:ext cx="5309467" cy="46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用户加入小组进行互相监督，或者组成战队进行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>
            <a:extLst>
              <a:ext uri="{FF2B5EF4-FFF2-40B4-BE49-F238E27FC236}">
                <a16:creationId xmlns:a16="http://schemas.microsoft.com/office/drawing/2014/main" id="{78103D4A-488C-4784-AA3C-D4C57C88594A}"/>
              </a:ext>
            </a:extLst>
          </p:cNvPr>
          <p:cNvSpPr txBox="1"/>
          <p:nvPr/>
        </p:nvSpPr>
        <p:spPr>
          <a:xfrm>
            <a:off x="771699" y="4263780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监督机制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（未想好）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2A5EA12-AA19-40BF-9E4E-A0EC91A673C4}"/>
              </a:ext>
            </a:extLst>
          </p:cNvPr>
          <p:cNvSpPr/>
          <p:nvPr/>
        </p:nvSpPr>
        <p:spPr>
          <a:xfrm>
            <a:off x="456027" y="778454"/>
            <a:ext cx="162449" cy="162449"/>
          </a:xfrm>
          <a:prstGeom prst="ellipse">
            <a:avLst/>
          </a:prstGeom>
          <a:noFill/>
          <a:ln w="0">
            <a:gradFill>
              <a:gsLst>
                <a:gs pos="0">
                  <a:srgbClr val="C35850"/>
                </a:gs>
                <a:gs pos="15000">
                  <a:srgbClr val="F8A59C"/>
                </a:gs>
                <a:gs pos="50000">
                  <a:srgbClr val="C35850"/>
                </a:gs>
                <a:gs pos="100000">
                  <a:srgbClr val="F37367"/>
                </a:gs>
                <a:gs pos="74000">
                  <a:srgbClr val="E16358"/>
                </a:gs>
                <a:gs pos="62000">
                  <a:srgbClr val="F69085"/>
                </a:gs>
              </a:gsLst>
              <a:lin ang="8100000" scaled="0"/>
            </a:gra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190A437-F357-4D34-AAD3-B63ECB4113D7}"/>
              </a:ext>
            </a:extLst>
          </p:cNvPr>
          <p:cNvSpPr/>
          <p:nvPr/>
        </p:nvSpPr>
        <p:spPr>
          <a:xfrm>
            <a:off x="456026" y="2602109"/>
            <a:ext cx="162449" cy="162449"/>
          </a:xfrm>
          <a:prstGeom prst="ellipse">
            <a:avLst/>
          </a:prstGeom>
          <a:noFill/>
          <a:ln w="0">
            <a:gradFill>
              <a:gsLst>
                <a:gs pos="0">
                  <a:srgbClr val="C35850"/>
                </a:gs>
                <a:gs pos="15000">
                  <a:srgbClr val="F8A59C"/>
                </a:gs>
                <a:gs pos="50000">
                  <a:srgbClr val="C35850"/>
                </a:gs>
                <a:gs pos="100000">
                  <a:srgbClr val="F37367"/>
                </a:gs>
                <a:gs pos="74000">
                  <a:srgbClr val="E16358"/>
                </a:gs>
                <a:gs pos="62000">
                  <a:srgbClr val="F69085"/>
                </a:gs>
              </a:gsLst>
              <a:lin ang="8100000" scaled="0"/>
            </a:gra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689F799-9F88-492A-B93D-1DBDBDB6BA87}"/>
              </a:ext>
            </a:extLst>
          </p:cNvPr>
          <p:cNvSpPr/>
          <p:nvPr/>
        </p:nvSpPr>
        <p:spPr>
          <a:xfrm>
            <a:off x="456026" y="4425764"/>
            <a:ext cx="162449" cy="162449"/>
          </a:xfrm>
          <a:prstGeom prst="ellipse">
            <a:avLst/>
          </a:prstGeom>
          <a:noFill/>
          <a:ln w="0">
            <a:gradFill>
              <a:gsLst>
                <a:gs pos="0">
                  <a:srgbClr val="C35850"/>
                </a:gs>
                <a:gs pos="15000">
                  <a:srgbClr val="F8A59C"/>
                </a:gs>
                <a:gs pos="50000">
                  <a:srgbClr val="C35850"/>
                </a:gs>
                <a:gs pos="100000">
                  <a:srgbClr val="F37367"/>
                </a:gs>
                <a:gs pos="74000">
                  <a:srgbClr val="E16358"/>
                </a:gs>
                <a:gs pos="62000">
                  <a:srgbClr val="F69085"/>
                </a:gs>
              </a:gsLst>
              <a:lin ang="8100000" scaled="0"/>
            </a:gra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</a:endParaRPr>
          </a:p>
        </p:txBody>
      </p:sp>
      <p:cxnSp>
        <p:nvCxnSpPr>
          <p:cNvPr id="29" name="直接连接符 28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CE30148-4E49-4188-B317-4D8B4FBFAD22}"/>
              </a:ext>
            </a:extLst>
          </p:cNvPr>
          <p:cNvCxnSpPr>
            <a:cxnSpLocks/>
          </p:cNvCxnSpPr>
          <p:nvPr/>
        </p:nvCxnSpPr>
        <p:spPr>
          <a:xfrm>
            <a:off x="535538" y="598069"/>
            <a:ext cx="0" cy="5158519"/>
          </a:xfrm>
          <a:prstGeom prst="line">
            <a:avLst/>
          </a:prstGeom>
          <a:ln>
            <a:gradFill>
              <a:gsLst>
                <a:gs pos="0">
                  <a:srgbClr val="EBEBEB"/>
                </a:gs>
                <a:gs pos="100000">
                  <a:srgbClr val="FDFDFD"/>
                </a:gs>
                <a:gs pos="47000">
                  <a:schemeClr val="accent2"/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1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E873273-4A4B-46A2-8B9B-3261234B6F25}"/>
              </a:ext>
            </a:extLst>
          </p:cNvPr>
          <p:cNvSpPr txBox="1"/>
          <p:nvPr/>
        </p:nvSpPr>
        <p:spPr>
          <a:xfrm>
            <a:off x="2587109" y="3188660"/>
            <a:ext cx="7017781" cy="1451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ctr"/>
            <a:r>
              <a:rPr lang="en-US" altLang="zh-CN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</a:t>
            </a:r>
            <a:r>
              <a:rPr lang="zh-CN" altLang="en-US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根据每天的完成情况，将数据可视化，生成统计图表或者每日报告</a:t>
            </a:r>
            <a:endParaRPr lang="en-US" altLang="zh-CN" sz="1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66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 </a:t>
            </a:r>
            <a:r>
              <a:rPr lang="zh-CN" altLang="en-US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可以与小人互动，比如讲悄悄话或者记录每日心情</a:t>
            </a:r>
            <a:endParaRPr lang="en-US" altLang="zh-CN" sz="1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66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 </a:t>
            </a:r>
            <a:r>
              <a:rPr lang="zh-CN" altLang="en-US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排行榜奖励机制</a:t>
            </a:r>
            <a:endParaRPr lang="en-US" altLang="zh-CN" sz="1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66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8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66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zh-CN" altLang="en-US" sz="1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66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68D972-F033-4107-9BA9-2A6E037C4FB8}"/>
              </a:ext>
            </a:extLst>
          </p:cNvPr>
          <p:cNvSpPr txBox="1"/>
          <p:nvPr/>
        </p:nvSpPr>
        <p:spPr>
          <a:xfrm>
            <a:off x="3650223" y="2206633"/>
            <a:ext cx="4891554" cy="59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320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更多功能暂定中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sp>
        <p:nvSpPr>
          <p:cNvPr id="15" name="自由: 形状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1A6F24E-F0E4-4E6D-8412-84E5371A1399}"/>
              </a:ext>
            </a:extLst>
          </p:cNvPr>
          <p:cNvSpPr/>
          <p:nvPr/>
        </p:nvSpPr>
        <p:spPr>
          <a:xfrm rot="10800000">
            <a:off x="5691704" y="1084884"/>
            <a:ext cx="808593" cy="74783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自由: 形状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9FE267DC-FF67-48C8-9858-EE30B4D006C4}"/>
              </a:ext>
            </a:extLst>
          </p:cNvPr>
          <p:cNvSpPr/>
          <p:nvPr/>
        </p:nvSpPr>
        <p:spPr>
          <a:xfrm rot="10800000" flipH="1" flipV="1">
            <a:off x="5691704" y="4861418"/>
            <a:ext cx="808593" cy="74783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就坐, 监视器, 电子产品&#10;&#10;已生成高可信度的说明">
            <a:extLst>
              <a:ext uri="{FF2B5EF4-FFF2-40B4-BE49-F238E27FC236}">
                <a16:creationId xmlns:a16="http://schemas.microsoft.com/office/drawing/2014/main" id="{0907FBE6-B751-4C6B-A2F6-4D76B0A5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16" y="604842"/>
            <a:ext cx="4420528" cy="72744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BE9244B-5552-43C6-81C8-9540C87EA5D6}"/>
              </a:ext>
            </a:extLst>
          </p:cNvPr>
          <p:cNvSpPr txBox="1"/>
          <p:nvPr/>
        </p:nvSpPr>
        <p:spPr>
          <a:xfrm>
            <a:off x="7938522" y="2312415"/>
            <a:ext cx="529618" cy="980653"/>
          </a:xfrm>
          <a:prstGeom prst="rect">
            <a:avLst/>
          </a:prstGeom>
          <a:solidFill>
            <a:srgbClr val="0E0E12"/>
          </a:solidFill>
          <a:ln w="0">
            <a:gradFill>
              <a:gsLst>
                <a:gs pos="0">
                  <a:schemeClr val="bg1">
                    <a:lumMod val="65000"/>
                    <a:alpha val="41000"/>
                  </a:schemeClr>
                </a:gs>
                <a:gs pos="44000">
                  <a:schemeClr val="tx1">
                    <a:lumMod val="75000"/>
                    <a:lumOff val="25000"/>
                    <a:alpha val="48000"/>
                  </a:schemeClr>
                </a:gs>
                <a:gs pos="76000">
                  <a:schemeClr val="bg1">
                    <a:lumMod val="75000"/>
                    <a:alpha val="52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8400000" scaled="0"/>
            </a:gradFill>
          </a:ln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zh-CN" altLang="en-US" sz="2400" dirty="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rPr>
              <a:t>非</a:t>
            </a:r>
            <a:endParaRPr lang="en-US" altLang="zh-CN" sz="2400" dirty="0">
              <a:gradFill>
                <a:gsLst>
                  <a:gs pos="70000">
                    <a:schemeClr val="bg1">
                      <a:lumMod val="65000"/>
                    </a:schemeClr>
                  </a:gs>
                  <a:gs pos="15000">
                    <a:schemeClr val="tx1">
                      <a:lumMod val="65000"/>
                      <a:lumOff val="35000"/>
                    </a:schemeClr>
                  </a:gs>
                </a:gsLst>
                <a:lin ang="9600000" scaled="0"/>
              </a:gradFill>
              <a:cs typeface="+mn-ea"/>
            </a:endParaRPr>
          </a:p>
          <a:p>
            <a:pPr algn="dist">
              <a:lnSpc>
                <a:spcPct val="125000"/>
              </a:lnSpc>
            </a:pPr>
            <a:r>
              <a:rPr lang="zh-CN" altLang="en-US" sz="2400" dirty="0">
                <a:gradFill>
                  <a:gsLst>
                    <a:gs pos="70000">
                      <a:schemeClr val="bg1">
                        <a:lumMod val="65000"/>
                      </a:schemeClr>
                    </a:gs>
                    <a:gs pos="15000">
                      <a:schemeClr val="tx1">
                        <a:lumMod val="65000"/>
                        <a:lumOff val="35000"/>
                      </a:schemeClr>
                    </a:gs>
                  </a:gsLst>
                  <a:lin ang="9600000" scaled="0"/>
                </a:gradFill>
                <a:cs typeface="+mn-ea"/>
              </a:rPr>
              <a:t>宅</a:t>
            </a:r>
          </a:p>
        </p:txBody>
      </p:sp>
    </p:spTree>
    <p:extLst>
      <p:ext uri="{BB962C8B-B14F-4D97-AF65-F5344CB8AC3E}">
        <p14:creationId xmlns:p14="http://schemas.microsoft.com/office/powerpoint/2010/main" val="386789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595959"/>
      </a:folHlink>
    </a:clrScheme>
    <a:fontScheme name="锤子科技">
      <a:majorFont>
        <a:latin typeface="思源黑体 CN Bold"/>
        <a:ea typeface="思源黑体 CN Bold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ctr">
          <a:defRPr sz="2400" smtClean="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</_7b1dac89e7d195523061f1c0316ecb71>
</e7d195523061f1c0>
</file>

<file path=customXml/itemProps1.xml><?xml version="1.0" encoding="utf-8"?>
<ds:datastoreItem xmlns:ds="http://schemas.openxmlformats.org/officeDocument/2006/customXml" ds:itemID="{8B1546D1-D218-4B3F-AD7B-535A91791E56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187</Words>
  <Application>Microsoft Office PowerPoint</Application>
  <PresentationFormat>宽屏</PresentationFormat>
  <Paragraphs>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微软雅黑 Light</vt:lpstr>
      <vt:lpstr>等线</vt:lpstr>
      <vt:lpstr>思源黑体 CN Bold</vt:lpstr>
      <vt:lpstr>Arial</vt:lpstr>
      <vt:lpstr>思源黑体 CN ExtraLight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yc</cp:lastModifiedBy>
  <cp:revision>634</cp:revision>
  <dcterms:created xsi:type="dcterms:W3CDTF">2015-12-29T08:06:59Z</dcterms:created>
  <dcterms:modified xsi:type="dcterms:W3CDTF">2018-10-25T14:04:39Z</dcterms:modified>
</cp:coreProperties>
</file>